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f04407ea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f04407ea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f04407ea9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3f04407ea9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f04407ea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f04407ea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3f04407ea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3f04407ea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f04407ea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f04407ea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f04407ea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3f04407ea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f04407ea9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3f04407ea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f04407ea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f04407ea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7950" y="1739400"/>
            <a:ext cx="7688100" cy="166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sz="3300">
                <a:latin typeface="Times New Roman"/>
                <a:ea typeface="Times New Roman"/>
                <a:cs typeface="Times New Roman"/>
                <a:sym typeface="Times New Roman"/>
              </a:rPr>
              <a:t>Виртуальные библиотеки по школьным предметам</a:t>
            </a:r>
            <a:endParaRPr sz="7500"/>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ru"/>
              <a:t>Подготовила: Толеугазы К.</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ctrTitle"/>
          </p:nvPr>
        </p:nvSpPr>
        <p:spPr>
          <a:xfrm>
            <a:off x="727950" y="1516350"/>
            <a:ext cx="8181300" cy="2504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0" lang="ru" sz="1400">
                <a:solidFill>
                  <a:srgbClr val="444444"/>
                </a:solidFill>
                <a:latin typeface="Times New Roman"/>
                <a:ea typeface="Times New Roman"/>
                <a:cs typeface="Times New Roman"/>
                <a:sym typeface="Times New Roman"/>
              </a:rPr>
              <a:t>Одним из самых востребованных ресурсов Интернета стали библиотеки. Их называют как виртуальными, так и электронными, цифровыми библиотеками. Особенность такого рода библиотек состоит в том, что определенная часть информационного фонда (или полностью весь фонд) после цифровой обработки становятся доступными через сети, CD или DVD. Они могут быть виртуальными, то есть существовать, так сказать, «без стен», либо опираться на ресурсы уже имеющихся традиционных библиотек. В последних оцифровываются сначала, как правило, каталоги, а необходимые для пользователей данные пересылаются по электронной либо обычной почте или по факсу. Для удовлетворения запросов читателей работает специально подготовленный персонал, используя современные средства информационных и коммуникационных технологий.</a:t>
            </a:r>
            <a:endParaRPr sz="1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ctrTitle"/>
          </p:nvPr>
        </p:nvSpPr>
        <p:spPr>
          <a:xfrm>
            <a:off x="729450" y="1322450"/>
            <a:ext cx="7138800" cy="606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sz="1750">
                <a:solidFill>
                  <a:srgbClr val="444444"/>
                </a:solidFill>
                <a:latin typeface="Times New Roman"/>
                <a:ea typeface="Times New Roman"/>
                <a:cs typeface="Times New Roman"/>
                <a:sym typeface="Times New Roman"/>
              </a:rPr>
              <a:t>Электронные библиотеки и их роль для профессиональной деятельности </a:t>
            </a:r>
            <a:endParaRPr sz="4900">
              <a:latin typeface="Times New Roman"/>
              <a:ea typeface="Times New Roman"/>
              <a:cs typeface="Times New Roman"/>
              <a:sym typeface="Times New Roman"/>
            </a:endParaRPr>
          </a:p>
        </p:txBody>
      </p:sp>
      <p:sp>
        <p:nvSpPr>
          <p:cNvPr id="98" name="Google Shape;98;p15"/>
          <p:cNvSpPr txBox="1"/>
          <p:nvPr>
            <p:ph idx="1" type="subTitle"/>
          </p:nvPr>
        </p:nvSpPr>
        <p:spPr>
          <a:xfrm>
            <a:off x="673550" y="1857375"/>
            <a:ext cx="7744200" cy="185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400">
                <a:solidFill>
                  <a:srgbClr val="444444"/>
                </a:solidFill>
                <a:latin typeface="Times New Roman"/>
                <a:ea typeface="Times New Roman"/>
                <a:cs typeface="Times New Roman"/>
                <a:sym typeface="Times New Roman"/>
              </a:rPr>
              <a:t>1. Снижение стоимости распространения нормативной, учебной, методической информации посредством использования технологий сети Интернет. Уже сейчас массу материалов не нужно печатать, складировать, транспортировать и распространять. Электронные издания способствуют расширению возможностей авторов. Даже малотиражные, а потому малорентабельные издания могут найти своего читателя и принести положительный практический эффект. </a:t>
            </a:r>
            <a:endParaRPr sz="1400">
              <a:solidFill>
                <a:srgbClr val="444444"/>
              </a:solidFill>
              <a:latin typeface="Times New Roman"/>
              <a:ea typeface="Times New Roman"/>
              <a:cs typeface="Times New Roman"/>
              <a:sym typeface="Times New Roman"/>
            </a:endParaRPr>
          </a:p>
          <a:p>
            <a:pPr indent="0" lvl="0" marL="0" rtl="0" algn="l">
              <a:spcBef>
                <a:spcPts val="0"/>
              </a:spcBef>
              <a:spcAft>
                <a:spcPts val="0"/>
              </a:spcAft>
              <a:buNone/>
            </a:pPr>
            <a:r>
              <a:rPr lang="ru" sz="1400">
                <a:solidFill>
                  <a:srgbClr val="444444"/>
                </a:solidFill>
                <a:latin typeface="Times New Roman"/>
                <a:ea typeface="Times New Roman"/>
                <a:cs typeface="Times New Roman"/>
                <a:sym typeface="Times New Roman"/>
              </a:rPr>
              <a:t>2. Значительно сокращается время поступления необходимой информации до ее потребителей. </a:t>
            </a:r>
            <a:endParaRPr sz="1400">
              <a:solidFill>
                <a:srgbClr val="444444"/>
              </a:solidFill>
              <a:latin typeface="Times New Roman"/>
              <a:ea typeface="Times New Roman"/>
              <a:cs typeface="Times New Roman"/>
              <a:sym typeface="Times New Roman"/>
            </a:endParaRPr>
          </a:p>
          <a:p>
            <a:pPr indent="0" lvl="0" marL="0" rtl="0" algn="l">
              <a:spcBef>
                <a:spcPts val="0"/>
              </a:spcBef>
              <a:spcAft>
                <a:spcPts val="0"/>
              </a:spcAft>
              <a:buNone/>
            </a:pPr>
            <a:r>
              <a:rPr lang="ru" sz="1400">
                <a:solidFill>
                  <a:srgbClr val="444444"/>
                </a:solidFill>
                <a:latin typeface="Times New Roman"/>
                <a:ea typeface="Times New Roman"/>
                <a:cs typeface="Times New Roman"/>
                <a:sym typeface="Times New Roman"/>
              </a:rPr>
              <a:t>3. Увеличивается емкость хранилищ, подчас страдающих от недостатка необходимых площадей и соответствующего оборудования. </a:t>
            </a:r>
            <a:endParaRPr sz="1400">
              <a:solidFill>
                <a:srgbClr val="444444"/>
              </a:solidFill>
              <a:latin typeface="Times New Roman"/>
              <a:ea typeface="Times New Roman"/>
              <a:cs typeface="Times New Roman"/>
              <a:sym typeface="Times New Roman"/>
            </a:endParaRPr>
          </a:p>
          <a:p>
            <a:pPr indent="0" lvl="0" marL="0" rtl="0" algn="l">
              <a:spcBef>
                <a:spcPts val="0"/>
              </a:spcBef>
              <a:spcAft>
                <a:spcPts val="0"/>
              </a:spcAft>
              <a:buNone/>
            </a:pPr>
            <a:r>
              <a:rPr lang="ru" sz="1400">
                <a:solidFill>
                  <a:srgbClr val="444444"/>
                </a:solidFill>
                <a:latin typeface="Times New Roman"/>
                <a:ea typeface="Times New Roman"/>
                <a:cs typeface="Times New Roman"/>
                <a:sym typeface="Times New Roman"/>
              </a:rPr>
              <a:t>4. Расширяется доступ к редким источникам, благодаря их оцифровке. </a:t>
            </a:r>
            <a:endParaRPr sz="1400">
              <a:solidFill>
                <a:srgbClr val="444444"/>
              </a:solidFill>
              <a:latin typeface="Times New Roman"/>
              <a:ea typeface="Times New Roman"/>
              <a:cs typeface="Times New Roman"/>
              <a:sym typeface="Times New Roman"/>
            </a:endParaRPr>
          </a:p>
          <a:p>
            <a:pPr indent="0" lvl="0" marL="0" rtl="0" algn="l">
              <a:spcBef>
                <a:spcPts val="0"/>
              </a:spcBef>
              <a:spcAft>
                <a:spcPts val="0"/>
              </a:spcAft>
              <a:buNone/>
            </a:pPr>
            <a:r>
              <a:rPr lang="ru" sz="1400">
                <a:solidFill>
                  <a:srgbClr val="444444"/>
                </a:solidFill>
                <a:latin typeface="Times New Roman"/>
                <a:ea typeface="Times New Roman"/>
                <a:cs typeface="Times New Roman"/>
                <a:sym typeface="Times New Roman"/>
              </a:rPr>
              <a:t>5. Расширяется возможность получения быстрого доступа ко всей имеющейся в мире информации.</a:t>
            </a:r>
            <a:endParaRPr sz="1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Виртуальные библиотеки</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okulyk.kz</a:t>
            </a:r>
            <a:endParaRPr/>
          </a:p>
        </p:txBody>
      </p:sp>
      <p:sp>
        <p:nvSpPr>
          <p:cNvPr id="109" name="Google Shape;109;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0" name="Google Shape;110;p17"/>
          <p:cNvPicPr preferRelativeResize="0"/>
          <p:nvPr/>
        </p:nvPicPr>
        <p:blipFill>
          <a:blip r:embed="rId3">
            <a:alphaModFix/>
          </a:blip>
          <a:stretch>
            <a:fillRect/>
          </a:stretch>
        </p:blipFill>
        <p:spPr>
          <a:xfrm>
            <a:off x="5238496" y="607550"/>
            <a:ext cx="3584376" cy="1045700"/>
          </a:xfrm>
          <a:prstGeom prst="rect">
            <a:avLst/>
          </a:prstGeom>
          <a:noFill/>
          <a:ln>
            <a:noFill/>
          </a:ln>
        </p:spPr>
      </p:pic>
      <p:pic>
        <p:nvPicPr>
          <p:cNvPr id="111" name="Google Shape;111;p17"/>
          <p:cNvPicPr preferRelativeResize="0"/>
          <p:nvPr/>
        </p:nvPicPr>
        <p:blipFill>
          <a:blip r:embed="rId4">
            <a:alphaModFix/>
          </a:blip>
          <a:stretch>
            <a:fillRect/>
          </a:stretch>
        </p:blipFill>
        <p:spPr>
          <a:xfrm>
            <a:off x="1296425" y="1909325"/>
            <a:ext cx="6551151" cy="3034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emektep</a:t>
            </a:r>
            <a:endParaRPr/>
          </a:p>
        </p:txBody>
      </p:sp>
      <p:sp>
        <p:nvSpPr>
          <p:cNvPr id="117" name="Google Shape;117;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8" name="Google Shape;118;p18"/>
          <p:cNvPicPr preferRelativeResize="0"/>
          <p:nvPr/>
        </p:nvPicPr>
        <p:blipFill>
          <a:blip r:embed="rId3">
            <a:alphaModFix/>
          </a:blip>
          <a:stretch>
            <a:fillRect/>
          </a:stretch>
        </p:blipFill>
        <p:spPr>
          <a:xfrm>
            <a:off x="4775425" y="563875"/>
            <a:ext cx="4095750" cy="942975"/>
          </a:xfrm>
          <a:prstGeom prst="rect">
            <a:avLst/>
          </a:prstGeom>
          <a:noFill/>
          <a:ln>
            <a:noFill/>
          </a:ln>
        </p:spPr>
      </p:pic>
      <p:pic>
        <p:nvPicPr>
          <p:cNvPr id="119" name="Google Shape;119;p18"/>
          <p:cNvPicPr preferRelativeResize="0"/>
          <p:nvPr/>
        </p:nvPicPr>
        <p:blipFill>
          <a:blip r:embed="rId4">
            <a:alphaModFix/>
          </a:blip>
          <a:stretch>
            <a:fillRect/>
          </a:stretch>
        </p:blipFill>
        <p:spPr>
          <a:xfrm>
            <a:off x="1867073" y="1966625"/>
            <a:ext cx="5724352" cy="2844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5" name="Google Shape;125;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19"/>
          <p:cNvPicPr preferRelativeResize="0"/>
          <p:nvPr/>
        </p:nvPicPr>
        <p:blipFill>
          <a:blip r:embed="rId3">
            <a:alphaModFix/>
          </a:blip>
          <a:stretch>
            <a:fillRect/>
          </a:stretch>
        </p:blipFill>
        <p:spPr>
          <a:xfrm>
            <a:off x="1846925" y="1853850"/>
            <a:ext cx="5827499" cy="2901851"/>
          </a:xfrm>
          <a:prstGeom prst="rect">
            <a:avLst/>
          </a:prstGeom>
          <a:noFill/>
          <a:ln>
            <a:noFill/>
          </a:ln>
        </p:spPr>
      </p:pic>
      <p:pic>
        <p:nvPicPr>
          <p:cNvPr id="127" name="Google Shape;127;p19"/>
          <p:cNvPicPr preferRelativeResize="0"/>
          <p:nvPr/>
        </p:nvPicPr>
        <p:blipFill>
          <a:blip r:embed="rId4">
            <a:alphaModFix/>
          </a:blip>
          <a:stretch>
            <a:fillRect/>
          </a:stretch>
        </p:blipFill>
        <p:spPr>
          <a:xfrm>
            <a:off x="5858833" y="617075"/>
            <a:ext cx="3285166" cy="130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3" name="Google Shape;133;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4" name="Google Shape;134;p20"/>
          <p:cNvPicPr preferRelativeResize="0"/>
          <p:nvPr/>
        </p:nvPicPr>
        <p:blipFill>
          <a:blip r:embed="rId3">
            <a:alphaModFix/>
          </a:blip>
          <a:stretch>
            <a:fillRect/>
          </a:stretch>
        </p:blipFill>
        <p:spPr>
          <a:xfrm>
            <a:off x="4572000" y="919674"/>
            <a:ext cx="4459876" cy="784600"/>
          </a:xfrm>
          <a:prstGeom prst="rect">
            <a:avLst/>
          </a:prstGeom>
          <a:noFill/>
          <a:ln>
            <a:noFill/>
          </a:ln>
        </p:spPr>
      </p:pic>
      <p:pic>
        <p:nvPicPr>
          <p:cNvPr id="135" name="Google Shape;135;p20"/>
          <p:cNvPicPr preferRelativeResize="0"/>
          <p:nvPr/>
        </p:nvPicPr>
        <p:blipFill>
          <a:blip r:embed="rId4">
            <a:alphaModFix/>
          </a:blip>
          <a:stretch>
            <a:fillRect/>
          </a:stretch>
        </p:blipFill>
        <p:spPr>
          <a:xfrm>
            <a:off x="1438950" y="1905626"/>
            <a:ext cx="6397401" cy="3179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Заключение </a:t>
            </a:r>
            <a:endParaRPr/>
          </a:p>
        </p:txBody>
      </p:sp>
      <p:sp>
        <p:nvSpPr>
          <p:cNvPr id="141" name="Google Shape;141;p2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1200"/>
              </a:spcAft>
              <a:buNone/>
            </a:pPr>
            <a:r>
              <a:rPr lang="ru" sz="1500">
                <a:latin typeface="Times New Roman"/>
                <a:ea typeface="Times New Roman"/>
                <a:cs typeface="Times New Roman"/>
                <a:sym typeface="Times New Roman"/>
              </a:rPr>
              <a:t>В настоящее время современные люди и учащиеся больше проводят время за смартфонами и ноутбуками, поэтому в данный момент растет интерес к электронным библиотекам в том числе и у родителей учащихся. Как вы сами увидели есть много вариантов электронных учебников здесь указаны только относящиеся к школьным программам. С пом</a:t>
            </a:r>
            <a:r>
              <a:rPr lang="ru" sz="1500">
                <a:latin typeface="Times New Roman"/>
                <a:ea typeface="Times New Roman"/>
                <a:cs typeface="Times New Roman"/>
                <a:sym typeface="Times New Roman"/>
              </a:rPr>
              <a:t>ощью этих электронных книг дети могут учиться также как с книжным вариантом, но здесь надо учитывать вред технологий здоровью ребенка.</a:t>
            </a:r>
            <a:endParaRPr sz="15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